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5AB6A4-631D-4103-85E9-9A739DE2F1FA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54D98E-0807-4644-AF66-A9DE8CCB2DC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8C44AA3-6987-453D-9794-FC78373D5563}" type="datetime1">
              <a:rPr lang="ru-RU" smtClean="0"/>
              <a:t>30.01.2020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43DE-35CC-489E-B160-8BF8F977C80C}" type="datetime1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4D984-0290-4156-929C-099CA897E4E1}" type="datetime1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7D66B-CBCB-40CC-96CF-464AF142E14B}" type="datetime1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3643AAB-429A-4C64-8AB3-F1060732E3F0}" type="datetime1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E6D6-EF9A-4D52-88E7-264EDCA157DF}" type="datetime1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473D-BA82-4818-B0BF-03DE6EA02F8E}" type="datetime1">
              <a:rPr lang="ru-RU" smtClean="0"/>
              <a:t>30.01.2020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2F874-18F0-4A0B-88A5-B9FD773097C8}" type="datetime1">
              <a:rPr lang="ru-RU" smtClean="0"/>
              <a:t>30.01.2020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9ABDF-1C51-46C7-9D51-0DB75C09C1A2}" type="datetime1">
              <a:rPr lang="ru-RU" smtClean="0"/>
              <a:t>30.01.2020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A209F-9BF0-4A4D-98B0-ECBE9B3E0A00}" type="datetime1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27B9-50D2-4409-A18F-1C772586D80B}" type="datetime1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6068FE-5464-4727-AF17-2299651BCC3B}" type="datetime1">
              <a:rPr lang="ru-RU" smtClean="0"/>
              <a:t>30.01.2020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Корпоративная социальная политика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Содержание коллективного договора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Форма  </a:t>
            </a:r>
            <a:r>
              <a:rPr lang="ru-RU" dirty="0" smtClean="0"/>
              <a:t>систем и размеров оплаты </a:t>
            </a:r>
            <a:r>
              <a:rPr lang="ru-RU" dirty="0" smtClean="0"/>
              <a:t>труда</a:t>
            </a:r>
            <a:endParaRPr lang="ru-RU" dirty="0" smtClean="0"/>
          </a:p>
          <a:p>
            <a:pPr lvl="0"/>
            <a:r>
              <a:rPr lang="ru-RU" dirty="0" smtClean="0"/>
              <a:t>Выплата  </a:t>
            </a:r>
            <a:r>
              <a:rPr lang="ru-RU" dirty="0" smtClean="0"/>
              <a:t>компенсаций, </a:t>
            </a:r>
            <a:r>
              <a:rPr lang="ru-RU" dirty="0" smtClean="0"/>
              <a:t>пособий</a:t>
            </a:r>
            <a:endParaRPr lang="ru-RU" dirty="0" smtClean="0"/>
          </a:p>
          <a:p>
            <a:pPr lvl="0"/>
            <a:r>
              <a:rPr lang="ru-RU" dirty="0" smtClean="0"/>
              <a:t>Механизм  </a:t>
            </a:r>
            <a:r>
              <a:rPr lang="ru-RU" dirty="0" smtClean="0"/>
              <a:t>регулирования оплаты </a:t>
            </a:r>
            <a:r>
              <a:rPr lang="ru-RU" dirty="0" smtClean="0"/>
              <a:t>труда</a:t>
            </a:r>
            <a:endParaRPr lang="ru-RU" dirty="0" smtClean="0"/>
          </a:p>
          <a:p>
            <a:pPr lvl="0"/>
            <a:r>
              <a:rPr lang="ru-RU" dirty="0" smtClean="0"/>
              <a:t>Переобучение, </a:t>
            </a:r>
            <a:r>
              <a:rPr lang="ru-RU" dirty="0" smtClean="0"/>
              <a:t>занятость, условия высвобождения </a:t>
            </a:r>
            <a:r>
              <a:rPr lang="ru-RU" dirty="0" smtClean="0"/>
              <a:t>сотрудников</a:t>
            </a:r>
            <a:endParaRPr lang="ru-RU" dirty="0" smtClean="0"/>
          </a:p>
          <a:p>
            <a:pPr lvl="0"/>
            <a:r>
              <a:rPr lang="ru-RU" dirty="0" smtClean="0"/>
              <a:t>Рабочее </a:t>
            </a:r>
            <a:r>
              <a:rPr lang="ru-RU" dirty="0" smtClean="0"/>
              <a:t>время и время отпуска, в т.ч. продолжительность </a:t>
            </a:r>
            <a:r>
              <a:rPr lang="ru-RU" dirty="0" smtClean="0"/>
              <a:t>отпусков</a:t>
            </a:r>
          </a:p>
          <a:p>
            <a:pPr lvl="0"/>
            <a:r>
              <a:rPr lang="ru-RU" dirty="0" smtClean="0"/>
              <a:t>Улучшение  </a:t>
            </a:r>
            <a:r>
              <a:rPr lang="ru-RU" dirty="0" smtClean="0"/>
              <a:t>условий охраны труда сотрудников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Содержание коллективного договора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Экологическая безопасность </a:t>
            </a:r>
            <a:r>
              <a:rPr lang="ru-RU" dirty="0" smtClean="0"/>
              <a:t>и охрану здоровья </a:t>
            </a:r>
          </a:p>
          <a:p>
            <a:pPr lvl="0"/>
            <a:r>
              <a:rPr lang="ru-RU" dirty="0" smtClean="0"/>
              <a:t>Гарантии  </a:t>
            </a:r>
            <a:r>
              <a:rPr lang="ru-RU" dirty="0" smtClean="0"/>
              <a:t>и льготы сотрудникам, которые совмещают работу с </a:t>
            </a:r>
            <a:r>
              <a:rPr lang="ru-RU" dirty="0" smtClean="0"/>
              <a:t>обучением</a:t>
            </a:r>
            <a:endParaRPr lang="ru-RU" dirty="0" smtClean="0"/>
          </a:p>
          <a:p>
            <a:pPr lvl="0"/>
            <a:r>
              <a:rPr lang="ru-RU" dirty="0" smtClean="0"/>
              <a:t>Оздоровление  </a:t>
            </a:r>
            <a:r>
              <a:rPr lang="ru-RU" dirty="0" smtClean="0"/>
              <a:t>и отдых сотрудников и их </a:t>
            </a:r>
            <a:r>
              <a:rPr lang="ru-RU" dirty="0" smtClean="0"/>
              <a:t>семей</a:t>
            </a:r>
            <a:endParaRPr lang="ru-RU" dirty="0" smtClean="0"/>
          </a:p>
          <a:p>
            <a:pPr lvl="0"/>
            <a:r>
              <a:rPr lang="ru-RU" dirty="0" smtClean="0"/>
              <a:t>Частичную  </a:t>
            </a:r>
            <a:r>
              <a:rPr lang="ru-RU" dirty="0" smtClean="0"/>
              <a:t>или полную оплату питания </a:t>
            </a:r>
            <a:r>
              <a:rPr lang="ru-RU" dirty="0" smtClean="0"/>
              <a:t>сотрудников</a:t>
            </a:r>
            <a:endParaRPr lang="ru-RU" dirty="0" smtClean="0"/>
          </a:p>
          <a:p>
            <a:pPr lvl="0"/>
            <a:r>
              <a:rPr lang="ru-RU" dirty="0" smtClean="0"/>
              <a:t>Контроль </a:t>
            </a:r>
            <a:r>
              <a:rPr lang="ru-RU" dirty="0" smtClean="0"/>
              <a:t>за выполнением коллективного </a:t>
            </a:r>
            <a:r>
              <a:rPr lang="ru-RU" dirty="0" smtClean="0"/>
              <a:t>договора порядок </a:t>
            </a:r>
            <a:r>
              <a:rPr lang="ru-RU" dirty="0" smtClean="0"/>
              <a:t>внесения дополнений и </a:t>
            </a:r>
            <a:r>
              <a:rPr lang="ru-RU" dirty="0" smtClean="0"/>
              <a:t>изменений</a:t>
            </a:r>
            <a:endParaRPr lang="ru-RU" dirty="0" smtClean="0"/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Принципы рассмотрения коллективного трудового спора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Соблюдение </a:t>
            </a:r>
            <a:r>
              <a:rPr lang="ru-RU" dirty="0" smtClean="0"/>
              <a:t>норм </a:t>
            </a:r>
            <a:r>
              <a:rPr lang="ru-RU" dirty="0" smtClean="0"/>
              <a:t>законодательства</a:t>
            </a:r>
          </a:p>
          <a:p>
            <a:r>
              <a:rPr lang="ru-RU" dirty="0" smtClean="0"/>
              <a:t>Равноправие  </a:t>
            </a:r>
            <a:r>
              <a:rPr lang="ru-RU" dirty="0" smtClean="0"/>
              <a:t>сторон перед </a:t>
            </a:r>
            <a:r>
              <a:rPr lang="ru-RU" dirty="0" smtClean="0"/>
              <a:t>законом</a:t>
            </a:r>
          </a:p>
          <a:p>
            <a:r>
              <a:rPr lang="ru-RU" dirty="0" smtClean="0"/>
              <a:t>Свобода </a:t>
            </a:r>
            <a:r>
              <a:rPr lang="ru-RU" dirty="0" smtClean="0"/>
              <a:t>выбора и обсуждения вопросов, которые составляют содержание </a:t>
            </a:r>
            <a:r>
              <a:rPr lang="ru-RU" dirty="0" smtClean="0"/>
              <a:t>спора</a:t>
            </a:r>
          </a:p>
          <a:p>
            <a:r>
              <a:rPr lang="ru-RU" dirty="0" smtClean="0"/>
              <a:t>Добровольность </a:t>
            </a:r>
            <a:r>
              <a:rPr lang="ru-RU" dirty="0" smtClean="0"/>
              <a:t>принятия обязательств каждой из </a:t>
            </a:r>
            <a:r>
              <a:rPr lang="ru-RU" dirty="0" smtClean="0"/>
              <a:t>сторон</a:t>
            </a:r>
          </a:p>
          <a:p>
            <a:r>
              <a:rPr lang="ru-RU" dirty="0" smtClean="0"/>
              <a:t>Возможность  </a:t>
            </a:r>
            <a:r>
              <a:rPr lang="ru-RU" dirty="0" smtClean="0"/>
              <a:t>осуществления </a:t>
            </a:r>
            <a:r>
              <a:rPr lang="ru-RU" dirty="0" smtClean="0"/>
              <a:t>контроля </a:t>
            </a:r>
          </a:p>
          <a:p>
            <a:r>
              <a:rPr lang="ru-RU" dirty="0" smtClean="0"/>
              <a:t>Ответственность  </a:t>
            </a:r>
            <a:r>
              <a:rPr lang="ru-RU" dirty="0" smtClean="0"/>
              <a:t>за выполнение обязательств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4. </a:t>
            </a:r>
            <a:r>
              <a:rPr lang="ru-RU" b="1" dirty="0" smtClean="0"/>
              <a:t>Социальное </a:t>
            </a:r>
            <a:r>
              <a:rPr lang="ru-RU" b="1" dirty="0" smtClean="0"/>
              <a:t>партнерство и социальные </a:t>
            </a:r>
            <a:r>
              <a:rPr lang="ru-RU" b="1" dirty="0" smtClean="0"/>
              <a:t>инвестиции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России идея и практика социального партнерства активно внедряется с 90-х гг. ХХ </a:t>
            </a:r>
            <a:r>
              <a:rPr lang="ru-RU" dirty="0" smtClean="0"/>
              <a:t>века</a:t>
            </a:r>
          </a:p>
          <a:p>
            <a:r>
              <a:rPr lang="ru-RU" b="1" dirty="0" smtClean="0"/>
              <a:t>Социальное партнерство </a:t>
            </a:r>
            <a:r>
              <a:rPr lang="ru-RU" dirty="0" smtClean="0"/>
              <a:t>– система  </a:t>
            </a:r>
            <a:r>
              <a:rPr lang="ru-RU" dirty="0" smtClean="0"/>
              <a:t>взаимоотношений между </a:t>
            </a:r>
            <a:r>
              <a:rPr lang="ru-RU" dirty="0" smtClean="0"/>
              <a:t>работниками, работодателями ,органами </a:t>
            </a:r>
            <a:r>
              <a:rPr lang="ru-RU" dirty="0" smtClean="0"/>
              <a:t>государственной власти, органами местного самоуправления, направленная на обеспечение согласования интересов работников и работодателей по вопросам регулирования трудовых отношений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Направления социального партнерства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Заключение  </a:t>
            </a:r>
            <a:r>
              <a:rPr lang="ru-RU" dirty="0" smtClean="0"/>
              <a:t>коллективных соглашений и договоров по вопросам режима труда, оплаты труда, занятости, социального обеспечения и т.п</a:t>
            </a:r>
            <a:r>
              <a:rPr lang="ru-RU" dirty="0" smtClean="0"/>
              <a:t>.</a:t>
            </a:r>
            <a:endParaRPr lang="ru-RU" dirty="0" smtClean="0"/>
          </a:p>
          <a:p>
            <a:pPr lvl="0"/>
            <a:r>
              <a:rPr lang="ru-RU" dirty="0" smtClean="0"/>
              <a:t>Соучастие </a:t>
            </a:r>
            <a:r>
              <a:rPr lang="ru-RU" dirty="0" smtClean="0"/>
              <a:t>в управлении фондами социального обеспечения и страховании, </a:t>
            </a:r>
            <a:r>
              <a:rPr lang="ru-RU" dirty="0" smtClean="0"/>
              <a:t>производством</a:t>
            </a:r>
            <a:endParaRPr lang="ru-RU" dirty="0" smtClean="0"/>
          </a:p>
          <a:p>
            <a:pPr lvl="0"/>
            <a:r>
              <a:rPr lang="ru-RU" dirty="0" smtClean="0"/>
              <a:t>Распределение доходов</a:t>
            </a:r>
            <a:endParaRPr lang="ru-RU" dirty="0" smtClean="0"/>
          </a:p>
          <a:p>
            <a:r>
              <a:rPr lang="ru-RU" dirty="0" smtClean="0"/>
              <a:t>Примирительные </a:t>
            </a:r>
            <a:r>
              <a:rPr lang="ru-RU" dirty="0" smtClean="0"/>
              <a:t>и арбитражные процедуры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Формы </a:t>
            </a:r>
            <a:r>
              <a:rPr lang="ru-RU" b="1" dirty="0" smtClean="0"/>
              <a:t>социального партнерства 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) </a:t>
            </a:r>
            <a:r>
              <a:rPr lang="ru-RU" dirty="0" smtClean="0"/>
              <a:t>Коллективные переговоры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 </a:t>
            </a:r>
            <a:r>
              <a:rPr lang="ru-RU" dirty="0" smtClean="0"/>
              <a:t>Взаимные  консультации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3) </a:t>
            </a:r>
            <a:r>
              <a:rPr lang="ru-RU" dirty="0" smtClean="0"/>
              <a:t>Участие  </a:t>
            </a:r>
            <a:r>
              <a:rPr lang="ru-RU" dirty="0" smtClean="0"/>
              <a:t>работников в управлении </a:t>
            </a:r>
            <a:r>
              <a:rPr lang="ru-RU" dirty="0" smtClean="0"/>
              <a:t>корпорацией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4) </a:t>
            </a:r>
            <a:r>
              <a:rPr lang="ru-RU" dirty="0" smtClean="0"/>
              <a:t>Участие </a:t>
            </a:r>
            <a:r>
              <a:rPr lang="ru-RU" dirty="0" smtClean="0"/>
              <a:t>представителей работников и работодателей в решении трудовых </a:t>
            </a:r>
            <a:r>
              <a:rPr lang="ru-RU" dirty="0" smtClean="0"/>
              <a:t>споров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Социальные </a:t>
            </a:r>
            <a:r>
              <a:rPr lang="ru-RU" b="1" dirty="0" smtClean="0"/>
              <a:t>инвестиции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Форма </a:t>
            </a:r>
            <a:r>
              <a:rPr lang="ru-RU" dirty="0" smtClean="0"/>
              <a:t>финансовой помощи, направленная на осуществление долгосрочных программ, которые должны снижать социальную напряженность, </a:t>
            </a:r>
            <a:r>
              <a:rPr lang="ru-RU" dirty="0" smtClean="0"/>
              <a:t>повышать </a:t>
            </a:r>
            <a:r>
              <a:rPr lang="ru-RU" dirty="0" smtClean="0"/>
              <a:t>уровень жизни различных слоев в </a:t>
            </a:r>
            <a:r>
              <a:rPr lang="ru-RU" dirty="0" smtClean="0"/>
              <a:t>обществе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Субъекты инвестиций:</a:t>
            </a:r>
            <a:endParaRPr lang="ru-RU" b="1" dirty="0" smtClean="0"/>
          </a:p>
          <a:p>
            <a:pPr lvl="0"/>
            <a:r>
              <a:rPr lang="ru-RU" dirty="0" smtClean="0"/>
              <a:t>органы государственной власти и муниципального </a:t>
            </a:r>
            <a:r>
              <a:rPr lang="ru-RU" dirty="0" smtClean="0"/>
              <a:t>самоуправления</a:t>
            </a:r>
            <a:endParaRPr lang="ru-RU" dirty="0" smtClean="0"/>
          </a:p>
          <a:p>
            <a:pPr lvl="0"/>
            <a:r>
              <a:rPr lang="ru-RU" dirty="0" smtClean="0"/>
              <a:t>частные коммерческие и некоммерческие </a:t>
            </a:r>
            <a:r>
              <a:rPr lang="ru-RU" dirty="0" smtClean="0"/>
              <a:t>организации</a:t>
            </a:r>
            <a:endParaRPr lang="ru-RU" dirty="0" smtClean="0"/>
          </a:p>
          <a:p>
            <a:pPr lvl="0"/>
            <a:r>
              <a:rPr lang="ru-RU" dirty="0" smtClean="0"/>
              <a:t>физические </a:t>
            </a:r>
            <a:r>
              <a:rPr lang="ru-RU" dirty="0" smtClean="0"/>
              <a:t>лица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Направления </a:t>
            </a:r>
            <a:r>
              <a:rPr lang="ru-RU" b="1" dirty="0" smtClean="0"/>
              <a:t>социальных инвестиций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Развитие  персонала</a:t>
            </a:r>
            <a:endParaRPr lang="ru-RU" dirty="0" smtClean="0"/>
          </a:p>
          <a:p>
            <a:pPr lvl="0"/>
            <a:r>
              <a:rPr lang="ru-RU" dirty="0" smtClean="0"/>
              <a:t>Охрана здоровья </a:t>
            </a:r>
            <a:r>
              <a:rPr lang="ru-RU" dirty="0" smtClean="0"/>
              <a:t>и безопасные условия труда </a:t>
            </a:r>
            <a:r>
              <a:rPr lang="ru-RU" dirty="0" smtClean="0"/>
              <a:t>персонала</a:t>
            </a:r>
            <a:endParaRPr lang="ru-RU" dirty="0" smtClean="0"/>
          </a:p>
          <a:p>
            <a:pPr lvl="0"/>
            <a:r>
              <a:rPr lang="ru-RU" dirty="0" smtClean="0"/>
              <a:t>Добросовестная  </a:t>
            </a:r>
            <a:r>
              <a:rPr lang="ru-RU" dirty="0" smtClean="0"/>
              <a:t>деловая практика в отношении </a:t>
            </a:r>
            <a:r>
              <a:rPr lang="ru-RU" dirty="0" smtClean="0"/>
              <a:t>потребителя</a:t>
            </a:r>
            <a:endParaRPr lang="ru-RU" dirty="0" smtClean="0"/>
          </a:p>
          <a:p>
            <a:pPr lvl="0"/>
            <a:r>
              <a:rPr lang="ru-RU" dirty="0" smtClean="0"/>
              <a:t>Добросовестная  </a:t>
            </a:r>
            <a:r>
              <a:rPr lang="ru-RU" dirty="0" smtClean="0"/>
              <a:t>деловая практика в отношении </a:t>
            </a:r>
            <a:r>
              <a:rPr lang="ru-RU" dirty="0" smtClean="0"/>
              <a:t>партнеров</a:t>
            </a:r>
            <a:endParaRPr lang="ru-RU" dirty="0" smtClean="0"/>
          </a:p>
          <a:p>
            <a:pPr lvl="0"/>
            <a:r>
              <a:rPr lang="ru-RU" dirty="0" smtClean="0"/>
              <a:t>Местное сообщество</a:t>
            </a:r>
            <a:endParaRPr lang="ru-RU" dirty="0" smtClean="0"/>
          </a:p>
          <a:p>
            <a:r>
              <a:rPr lang="ru-RU" dirty="0" smtClean="0"/>
              <a:t>Природоохранительная  деятельность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</a:t>
            </a:r>
            <a:r>
              <a:rPr lang="ru-RU" b="1" dirty="0" smtClean="0"/>
              <a:t>направлениями использования социальных инвестиций 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Развитие  </a:t>
            </a:r>
            <a:r>
              <a:rPr lang="ru-RU" dirty="0" smtClean="0"/>
              <a:t>науки и </a:t>
            </a:r>
            <a:r>
              <a:rPr lang="ru-RU" dirty="0" smtClean="0"/>
              <a:t>образования</a:t>
            </a:r>
            <a:endParaRPr lang="ru-RU" dirty="0" smtClean="0"/>
          </a:p>
          <a:p>
            <a:pPr lvl="0"/>
            <a:r>
              <a:rPr lang="ru-RU" dirty="0" smtClean="0"/>
              <a:t>Поддержка </a:t>
            </a:r>
            <a:r>
              <a:rPr lang="ru-RU" dirty="0" smtClean="0"/>
              <a:t>культуры и </a:t>
            </a:r>
            <a:r>
              <a:rPr lang="ru-RU" dirty="0" smtClean="0"/>
              <a:t>спорта</a:t>
            </a:r>
            <a:endParaRPr lang="ru-RU" dirty="0" smtClean="0"/>
          </a:p>
          <a:p>
            <a:pPr lvl="0"/>
            <a:r>
              <a:rPr lang="ru-RU" dirty="0" smtClean="0"/>
              <a:t>Реализация </a:t>
            </a:r>
            <a:r>
              <a:rPr lang="ru-RU" dirty="0" smtClean="0"/>
              <a:t>долгосрочных социальных программ для определенной </a:t>
            </a:r>
            <a:r>
              <a:rPr lang="ru-RU" dirty="0" smtClean="0"/>
              <a:t>территории</a:t>
            </a:r>
            <a:endParaRPr lang="ru-RU" dirty="0" smtClean="0"/>
          </a:p>
          <a:p>
            <a:pPr lvl="0"/>
            <a:r>
              <a:rPr lang="ru-RU" dirty="0" smtClean="0"/>
              <a:t>Благотворительная деятельность</a:t>
            </a:r>
            <a:endParaRPr lang="ru-RU" dirty="0" smtClean="0"/>
          </a:p>
          <a:p>
            <a:r>
              <a:rPr lang="ru-RU" dirty="0" smtClean="0"/>
              <a:t>Содействие </a:t>
            </a:r>
            <a:r>
              <a:rPr lang="ru-RU" dirty="0" smtClean="0"/>
              <a:t>нуждающимся группам и слоям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Инструменты реализации социальных программ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Благотворительные пожертвования и спонсорская </a:t>
            </a:r>
            <a:r>
              <a:rPr lang="ru-RU" dirty="0" smtClean="0"/>
              <a:t>помощь</a:t>
            </a:r>
            <a:endParaRPr lang="ru-RU" dirty="0" smtClean="0"/>
          </a:p>
          <a:p>
            <a:pPr lvl="0"/>
            <a:r>
              <a:rPr lang="ru-RU" dirty="0" smtClean="0"/>
              <a:t>Вовлечение сотрудников компании в социальные программы внешней </a:t>
            </a:r>
            <a:r>
              <a:rPr lang="ru-RU" dirty="0" smtClean="0"/>
              <a:t>направленности</a:t>
            </a:r>
            <a:endParaRPr lang="ru-RU" dirty="0" smtClean="0"/>
          </a:p>
          <a:p>
            <a:pPr lvl="0"/>
            <a:r>
              <a:rPr lang="ru-RU" dirty="0" smtClean="0"/>
              <a:t>Денежные </a:t>
            </a:r>
            <a:r>
              <a:rPr lang="ru-RU" dirty="0" smtClean="0"/>
              <a:t>гранты</a:t>
            </a:r>
            <a:endParaRPr lang="ru-RU" dirty="0" smtClean="0"/>
          </a:p>
          <a:p>
            <a:pPr lvl="0"/>
            <a:r>
              <a:rPr lang="ru-RU" dirty="0" smtClean="0"/>
              <a:t>Корпоративное </a:t>
            </a:r>
            <a:r>
              <a:rPr lang="ru-RU" dirty="0" smtClean="0"/>
              <a:t>спонсорство</a:t>
            </a:r>
            <a:endParaRPr lang="ru-RU" dirty="0" smtClean="0"/>
          </a:p>
          <a:p>
            <a:pPr lvl="0"/>
            <a:r>
              <a:rPr lang="ru-RU" dirty="0" smtClean="0"/>
              <a:t>Корпоративный </a:t>
            </a:r>
            <a:r>
              <a:rPr lang="ru-RU" dirty="0" smtClean="0"/>
              <a:t>фонд</a:t>
            </a:r>
            <a:endParaRPr lang="ru-RU" dirty="0" smtClean="0"/>
          </a:p>
          <a:p>
            <a:pPr lvl="0"/>
            <a:r>
              <a:rPr lang="ru-RU" dirty="0" smtClean="0"/>
              <a:t>Социальные </a:t>
            </a:r>
            <a:r>
              <a:rPr lang="ru-RU" dirty="0" smtClean="0"/>
              <a:t>инвестиции</a:t>
            </a:r>
            <a:endParaRPr lang="ru-RU" dirty="0" smtClean="0"/>
          </a:p>
          <a:p>
            <a:r>
              <a:rPr lang="ru-RU" dirty="0" smtClean="0"/>
              <a:t>Социально значимый маркетинг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 лекции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Социальная политика и её субъекты</a:t>
            </a:r>
          </a:p>
          <a:p>
            <a:pPr>
              <a:buNone/>
            </a:pPr>
            <a:r>
              <a:rPr lang="ru-RU" dirty="0" smtClean="0"/>
              <a:t>2. Особенности социально-политических взаимодействий на уровне предприятия</a:t>
            </a:r>
          </a:p>
          <a:p>
            <a:pPr>
              <a:buNone/>
            </a:pPr>
            <a:r>
              <a:rPr lang="ru-RU" dirty="0" smtClean="0"/>
              <a:t>3. Коллективный договор как инструмент реализации КСО</a:t>
            </a:r>
          </a:p>
          <a:p>
            <a:pPr>
              <a:buNone/>
            </a:pPr>
            <a:r>
              <a:rPr lang="ru-RU" dirty="0" smtClean="0"/>
              <a:t>4. Корпоративная социальная ответственность: социальное партнерство и социальные инвестиции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Роль корпоративной социальной ответственности для развития бизнеса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endParaRPr lang="ru-RU" dirty="0" smtClean="0"/>
          </a:p>
          <a:p>
            <a:pPr lvl="0"/>
            <a:r>
              <a:rPr lang="ru-RU" dirty="0" smtClean="0"/>
              <a:t>Увеличение прибыли</a:t>
            </a:r>
            <a:endParaRPr lang="ru-RU" dirty="0" smtClean="0"/>
          </a:p>
          <a:p>
            <a:pPr lvl="0"/>
            <a:r>
              <a:rPr lang="ru-RU" dirty="0" smtClean="0"/>
              <a:t>Доступ к социально-ответственным </a:t>
            </a:r>
            <a:r>
              <a:rPr lang="ru-RU" dirty="0" smtClean="0"/>
              <a:t>инвестициям</a:t>
            </a:r>
            <a:endParaRPr lang="ru-RU" dirty="0" smtClean="0"/>
          </a:p>
          <a:p>
            <a:pPr lvl="0"/>
            <a:r>
              <a:rPr lang="ru-RU" dirty="0" smtClean="0"/>
              <a:t>Сокращение </a:t>
            </a:r>
            <a:r>
              <a:rPr lang="ru-RU" dirty="0" err="1" smtClean="0"/>
              <a:t>операциональных</a:t>
            </a:r>
            <a:r>
              <a:rPr lang="ru-RU" dirty="0" smtClean="0"/>
              <a:t> расходов, например, за счет сокращения отходов или их переработки.</a:t>
            </a:r>
          </a:p>
          <a:p>
            <a:r>
              <a:rPr lang="ru-RU" dirty="0" smtClean="0"/>
              <a:t>Улучшение бренда и репутации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Роль корпоративной социальной ответственности для развития бизнеса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Рост продаж, повышение лояльности </a:t>
            </a:r>
            <a:r>
              <a:rPr lang="ru-RU" dirty="0" smtClean="0"/>
              <a:t>клиентов</a:t>
            </a:r>
            <a:endParaRPr lang="ru-RU" dirty="0" smtClean="0"/>
          </a:p>
          <a:p>
            <a:pPr lvl="0"/>
            <a:r>
              <a:rPr lang="ru-RU" dirty="0" smtClean="0"/>
              <a:t>Повышение производительности и качества </a:t>
            </a:r>
            <a:r>
              <a:rPr lang="ru-RU" dirty="0" smtClean="0"/>
              <a:t>продукции</a:t>
            </a:r>
            <a:endParaRPr lang="ru-RU" dirty="0" smtClean="0"/>
          </a:p>
          <a:p>
            <a:pPr lvl="0"/>
            <a:r>
              <a:rPr lang="ru-RU" dirty="0" smtClean="0"/>
              <a:t>Привлечение и сохранение </a:t>
            </a:r>
            <a:r>
              <a:rPr lang="ru-RU" dirty="0" smtClean="0"/>
              <a:t>сотрудников</a:t>
            </a:r>
            <a:endParaRPr lang="ru-RU" dirty="0" smtClean="0"/>
          </a:p>
          <a:p>
            <a:pPr lvl="0"/>
            <a:r>
              <a:rPr lang="ru-RU" dirty="0" smtClean="0"/>
              <a:t>Возрастание </a:t>
            </a:r>
            <a:r>
              <a:rPr lang="ru-RU" dirty="0" smtClean="0"/>
              <a:t>конкурентоспособности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1. Социальная политика и её субъекты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b="1" dirty="0" smtClean="0"/>
          </a:p>
          <a:p>
            <a:r>
              <a:rPr lang="ru-RU" b="1" dirty="0" smtClean="0"/>
              <a:t>Социальная </a:t>
            </a:r>
            <a:r>
              <a:rPr lang="ru-RU" b="1" dirty="0" smtClean="0"/>
              <a:t>политика </a:t>
            </a:r>
            <a:r>
              <a:rPr lang="ru-RU" dirty="0" smtClean="0"/>
              <a:t>– это взаимодействие основных элементов социальной структуры, которые затрагивают вопросы сохранения и изменения социального положения определенных </a:t>
            </a:r>
            <a:r>
              <a:rPr lang="ru-RU" dirty="0" smtClean="0"/>
              <a:t>общностей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Субъекты социальной политики в корпорации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Собственники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Администрация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Руководители структурных подразделений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Служба управления персоналом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Функции социальной политики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endParaRPr lang="ru-RU" dirty="0" smtClean="0"/>
          </a:p>
          <a:p>
            <a:pPr lvl="0"/>
            <a:r>
              <a:rPr lang="ru-RU" dirty="0" smtClean="0"/>
              <a:t>Профилактика  </a:t>
            </a:r>
            <a:r>
              <a:rPr lang="ru-RU" dirty="0" smtClean="0"/>
              <a:t>и сокращение конфликтных </a:t>
            </a:r>
            <a:r>
              <a:rPr lang="ru-RU" dirty="0" smtClean="0"/>
              <a:t>ситуаций</a:t>
            </a:r>
            <a:endParaRPr lang="ru-RU" dirty="0" smtClean="0"/>
          </a:p>
          <a:p>
            <a:pPr lvl="0"/>
            <a:r>
              <a:rPr lang="ru-RU" dirty="0" smtClean="0"/>
              <a:t>Создание  </a:t>
            </a:r>
            <a:r>
              <a:rPr lang="ru-RU" dirty="0" smtClean="0"/>
              <a:t>благоприятного социально-психологического </a:t>
            </a:r>
            <a:r>
              <a:rPr lang="ru-RU" dirty="0" smtClean="0"/>
              <a:t>климата</a:t>
            </a:r>
            <a:endParaRPr lang="ru-RU" dirty="0" smtClean="0"/>
          </a:p>
          <a:p>
            <a:pPr lvl="0"/>
            <a:r>
              <a:rPr lang="ru-RU" dirty="0" smtClean="0"/>
              <a:t>Улучшение  </a:t>
            </a:r>
            <a:r>
              <a:rPr lang="ru-RU" dirty="0" smtClean="0"/>
              <a:t>взаимоотношений между работниками и </a:t>
            </a:r>
            <a:r>
              <a:rPr lang="ru-RU" dirty="0" smtClean="0"/>
              <a:t>работодателями</a:t>
            </a:r>
            <a:endParaRPr lang="ru-RU" dirty="0" smtClean="0"/>
          </a:p>
          <a:p>
            <a:pPr lvl="0"/>
            <a:r>
              <a:rPr lang="ru-RU" dirty="0" smtClean="0"/>
              <a:t>Привлечение  </a:t>
            </a:r>
            <a:r>
              <a:rPr lang="ru-RU" dirty="0" smtClean="0"/>
              <a:t>новых </a:t>
            </a:r>
            <a:r>
              <a:rPr lang="ru-RU" dirty="0" smtClean="0"/>
              <a:t>работников</a:t>
            </a:r>
            <a:endParaRPr lang="ru-RU" dirty="0" smtClean="0"/>
          </a:p>
          <a:p>
            <a:pPr lvl="0"/>
            <a:r>
              <a:rPr lang="ru-RU" dirty="0" smtClean="0"/>
              <a:t>Формирование  </a:t>
            </a:r>
            <a:r>
              <a:rPr lang="ru-RU" dirty="0" smtClean="0"/>
              <a:t>положительного имиджа </a:t>
            </a:r>
            <a:r>
              <a:rPr lang="ru-RU" dirty="0" smtClean="0"/>
              <a:t>компании</a:t>
            </a:r>
            <a:endParaRPr lang="ru-RU" dirty="0" smtClean="0"/>
          </a:p>
          <a:p>
            <a:pPr lvl="0"/>
            <a:r>
              <a:rPr lang="ru-RU" dirty="0" smtClean="0"/>
              <a:t>Закрепление  </a:t>
            </a:r>
            <a:r>
              <a:rPr lang="ru-RU" dirty="0" smtClean="0"/>
              <a:t>персонала в данной </a:t>
            </a:r>
            <a:r>
              <a:rPr lang="ru-RU" dirty="0" smtClean="0"/>
              <a:t>корпорации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и средства социальной политики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Цель</a:t>
            </a:r>
            <a:r>
              <a:rPr lang="ru-RU" dirty="0" smtClean="0"/>
              <a:t> – обеспечение  </a:t>
            </a:r>
            <a:r>
              <a:rPr lang="ru-RU" dirty="0" smtClean="0"/>
              <a:t>сотрудникам достойного качества и уровня жизни, предоставление социальной защиты, социальных прав, справедливого вознаграждения за </a:t>
            </a:r>
            <a:r>
              <a:rPr lang="ru-RU" dirty="0" smtClean="0"/>
              <a:t>труд</a:t>
            </a:r>
          </a:p>
          <a:p>
            <a:r>
              <a:rPr lang="ru-RU" b="1" dirty="0" smtClean="0"/>
              <a:t>Средства</a:t>
            </a:r>
            <a:r>
              <a:rPr lang="ru-RU" dirty="0" smtClean="0"/>
              <a:t> –финансовые  </a:t>
            </a:r>
            <a:r>
              <a:rPr lang="ru-RU" dirty="0" smtClean="0"/>
              <a:t>средства, компенсации работникам, социальные выплаты, льготы, социальные программы, объекты социальной инфраструктуры, трудовой договор, коллективный договор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Особенности социально-политических взаимодействий на уровне предприятия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Типы социальной политики на прямую связаны с общественным устройством и периодом исторического </a:t>
            </a:r>
            <a:r>
              <a:rPr lang="ru-RU" dirty="0" smtClean="0"/>
              <a:t>развития</a:t>
            </a:r>
          </a:p>
          <a:p>
            <a:r>
              <a:rPr lang="ru-RU" dirty="0" smtClean="0"/>
              <a:t> Д</a:t>
            </a:r>
            <a:r>
              <a:rPr lang="ru-RU" dirty="0" smtClean="0"/>
              <a:t>еформация  </a:t>
            </a:r>
            <a:r>
              <a:rPr lang="ru-RU" dirty="0" smtClean="0"/>
              <a:t>социальной </a:t>
            </a:r>
            <a:r>
              <a:rPr lang="ru-RU" dirty="0" smtClean="0"/>
              <a:t>политики –раздвоение  </a:t>
            </a:r>
            <a:r>
              <a:rPr lang="ru-RU" dirty="0" smtClean="0"/>
              <a:t>социума на две части: одна часть действует в соответствии с законами, а другая живёт вне правового поля, т.е. теневая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Уровни социально-политических </a:t>
            </a:r>
            <a:r>
              <a:rPr lang="ru-RU" b="1" dirty="0" smtClean="0"/>
              <a:t>взаимодействий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Международная сфера</a:t>
            </a:r>
            <a:endParaRPr lang="ru-RU" dirty="0" smtClean="0"/>
          </a:p>
          <a:p>
            <a:pPr lvl="0"/>
            <a:r>
              <a:rPr lang="ru-RU" dirty="0" smtClean="0"/>
              <a:t>Транснациональная </a:t>
            </a:r>
            <a:endParaRPr lang="ru-RU" dirty="0" smtClean="0"/>
          </a:p>
          <a:p>
            <a:pPr lvl="0"/>
            <a:r>
              <a:rPr lang="ru-RU" dirty="0" smtClean="0"/>
              <a:t>Национальная сфера  </a:t>
            </a:r>
            <a:endParaRPr lang="ru-RU" dirty="0" smtClean="0"/>
          </a:p>
          <a:p>
            <a:pPr lvl="0"/>
            <a:r>
              <a:rPr lang="ru-RU" dirty="0" smtClean="0"/>
              <a:t>Региональные  уровни</a:t>
            </a:r>
            <a:endParaRPr lang="ru-RU" dirty="0" smtClean="0"/>
          </a:p>
          <a:p>
            <a:pPr lvl="0"/>
            <a:r>
              <a:rPr lang="ru-RU" dirty="0" smtClean="0"/>
              <a:t>Отраслевые  уровни</a:t>
            </a:r>
            <a:endParaRPr lang="ru-RU" dirty="0" smtClean="0"/>
          </a:p>
          <a:p>
            <a:r>
              <a:rPr lang="ru-RU" dirty="0" smtClean="0"/>
              <a:t>Корпоративные  </a:t>
            </a:r>
            <a:r>
              <a:rPr lang="ru-RU" dirty="0" smtClean="0"/>
              <a:t>(уровень предприятия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Условия , </a:t>
            </a:r>
            <a:r>
              <a:rPr lang="ru-RU" b="1" dirty="0" smtClean="0"/>
              <a:t>которые формируют социальное положение членов общества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) Общественное </a:t>
            </a:r>
            <a:r>
              <a:rPr lang="ru-RU" dirty="0" smtClean="0"/>
              <a:t>устройство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 </a:t>
            </a:r>
            <a:r>
              <a:rPr lang="ru-RU" dirty="0" smtClean="0"/>
              <a:t>Власть в обществе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3) Власть в хозяйстве (собственность</a:t>
            </a:r>
            <a:r>
              <a:rPr lang="ru-RU" dirty="0" smtClean="0"/>
              <a:t>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4) Экономические </a:t>
            </a:r>
            <a:r>
              <a:rPr lang="ru-RU" dirty="0" smtClean="0"/>
              <a:t>условия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5) Экологическая </a:t>
            </a:r>
            <a:r>
              <a:rPr lang="ru-RU" dirty="0" smtClean="0"/>
              <a:t>безопасность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6) Защищенность от социальных опасностей (социальная защищенность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Коллективный договор как инструмент реализации КСО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Коллективный  </a:t>
            </a:r>
            <a:r>
              <a:rPr lang="ru-RU" b="1" dirty="0" smtClean="0"/>
              <a:t>договор </a:t>
            </a:r>
            <a:r>
              <a:rPr lang="ru-RU" dirty="0" smtClean="0"/>
              <a:t>– правовой акт, регулирующий социально-трудовые отношения в организации, который заключается между работниками и работодателем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54</TotalTime>
  <Words>733</Words>
  <PresentationFormat>Экран (4:3)</PresentationFormat>
  <Paragraphs>138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Начальная</vt:lpstr>
      <vt:lpstr>Корпоративная социальная политика</vt:lpstr>
      <vt:lpstr>План лекции</vt:lpstr>
      <vt:lpstr>1. Социальная политика и её субъекты</vt:lpstr>
      <vt:lpstr>Функции социальной политики</vt:lpstr>
      <vt:lpstr>Цели и средства социальной политики</vt:lpstr>
      <vt:lpstr>2. Особенности социально-политических взаимодействий на уровне предприятия</vt:lpstr>
      <vt:lpstr>Уровни социально-политических взаимодействий</vt:lpstr>
      <vt:lpstr>Условия , которые формируют социальное положение членов общества</vt:lpstr>
      <vt:lpstr>3. Коллективный договор как инструмент реализации КСО</vt:lpstr>
      <vt:lpstr>Содержание коллективного договора</vt:lpstr>
      <vt:lpstr>Содержание коллективного договора</vt:lpstr>
      <vt:lpstr>Принципы рассмотрения коллективного трудового спора</vt:lpstr>
      <vt:lpstr>4. Социальное партнерство и социальные инвестиции</vt:lpstr>
      <vt:lpstr>Направления социального партнерства</vt:lpstr>
      <vt:lpstr>Формы социального партнерства </vt:lpstr>
      <vt:lpstr>Социальные инвестиции </vt:lpstr>
      <vt:lpstr>Направления социальных инвестиций</vt:lpstr>
      <vt:lpstr>Основные направлениями использования социальных инвестиций </vt:lpstr>
      <vt:lpstr>Инструменты реализации социальных программ</vt:lpstr>
      <vt:lpstr>Роль корпоративной социальной ответственности для развития бизнеса</vt:lpstr>
      <vt:lpstr>Роль корпоративной социальной ответственности для развития бизнеса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Корпоративная социальная политика</dc:title>
  <cp:lastModifiedBy>Leo</cp:lastModifiedBy>
  <cp:revision>7</cp:revision>
  <dcterms:modified xsi:type="dcterms:W3CDTF">2020-01-30T02:03:42Z</dcterms:modified>
</cp:coreProperties>
</file>